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8" r:id="rId3"/>
    <p:sldId id="265" r:id="rId4"/>
    <p:sldId id="257" r:id="rId5"/>
    <p:sldId id="262" r:id="rId6"/>
    <p:sldId id="259" r:id="rId7"/>
    <p:sldId id="260" r:id="rId8"/>
    <p:sldId id="263" r:id="rId9"/>
    <p:sldId id="261" r:id="rId10"/>
    <p:sldId id="264" r:id="rId11"/>
  </p:sldIdLst>
  <p:sldSz cx="9144000" cy="6858000" type="screen4x3"/>
  <p:notesSz cx="6858000" cy="100599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00"/>
    <a:srgbClr val="FFFF00"/>
    <a:srgbClr val="38FF0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66" d="100"/>
          <a:sy n="66" d="100"/>
        </p:scale>
        <p:origin x="-45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43657A9-91FA-499A-9144-2D96791ACDEA}" type="datetimeFigureOut">
              <a:rPr lang="fr-FR"/>
              <a:pPr>
                <a:defRPr/>
              </a:pPr>
              <a:t>21/02/2011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555163"/>
            <a:ext cx="2971800" cy="5032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9555163"/>
            <a:ext cx="2971800" cy="5032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632F17-1A48-48CC-86A8-FBA3D5F4B22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F1DA2-DDFE-42BD-ACB1-E173A252E200}" type="datetimeFigureOut">
              <a:rPr lang="fr-FR"/>
              <a:pPr>
                <a:defRPr/>
              </a:pPr>
              <a:t>21/02/2011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3BA5F-B97D-4B1B-AC6C-870827850E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DAB02-97F6-42E4-BC30-6FAB20B4BCF3}" type="datetimeFigureOut">
              <a:rPr lang="fr-FR"/>
              <a:pPr>
                <a:defRPr/>
              </a:pPr>
              <a:t>21/02/2011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A2FAE-305F-46C4-99F2-2954D0AF0B3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C0EC5-41D8-4E0E-8BF7-C8365B20D40D}" type="datetimeFigureOut">
              <a:rPr lang="fr-FR"/>
              <a:pPr>
                <a:defRPr/>
              </a:pPr>
              <a:t>21/02/2011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B7946-BFFC-49C0-ACF2-84A942DF3C7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D9DD5-B0E3-454A-B2D1-D83E1440D0BE}" type="datetimeFigureOut">
              <a:rPr lang="fr-FR"/>
              <a:pPr>
                <a:defRPr/>
              </a:pPr>
              <a:t>21/02/2011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9F4DF-9424-4DFF-8E4B-0C19A397C13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8F19-2E97-42B8-91C7-575C0C2A1364}" type="datetimeFigureOut">
              <a:rPr lang="fr-FR"/>
              <a:pPr>
                <a:defRPr/>
              </a:pPr>
              <a:t>21/02/2011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8B4E3-5F63-417F-B45B-9669E478CCE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6ECEA-C2B8-41F1-9DE3-4BDF6E012CD5}" type="datetimeFigureOut">
              <a:rPr lang="fr-FR"/>
              <a:pPr>
                <a:defRPr/>
              </a:pPr>
              <a:t>21/02/2011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4ADA7-8FD0-412A-82FC-66F3A6EAE3A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B0979-9E5A-4EA4-A2D4-84C3D9B2AF0C}" type="datetimeFigureOut">
              <a:rPr lang="fr-FR"/>
              <a:pPr>
                <a:defRPr/>
              </a:pPr>
              <a:t>21/02/2011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92ABC-8BD7-4702-8B75-68C76489E5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7FA06-F9E8-49AF-BFB3-527E7E89FDB2}" type="datetimeFigureOut">
              <a:rPr lang="fr-FR"/>
              <a:pPr>
                <a:defRPr/>
              </a:pPr>
              <a:t>21/02/2011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083AC-8F75-4428-92CB-8B2D6F4164D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4B705-A557-4E84-827D-D47C5DF9582D}" type="datetimeFigureOut">
              <a:rPr lang="fr-FR"/>
              <a:pPr>
                <a:defRPr/>
              </a:pPr>
              <a:t>21/02/2011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854CB-4351-48B6-9440-B0E67256E0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50415-8ADD-4F25-B47E-D26581761DD1}" type="datetimeFigureOut">
              <a:rPr lang="fr-FR"/>
              <a:pPr>
                <a:defRPr/>
              </a:pPr>
              <a:t>21/02/2011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C0327-A41B-4796-8FB0-DE5B5ED0E40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DD3A9-5098-4289-A773-2ECD77FDACD6}" type="datetimeFigureOut">
              <a:rPr lang="fr-FR"/>
              <a:pPr>
                <a:defRPr/>
              </a:pPr>
              <a:t>21/02/2011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1ED65-7181-4D3B-941E-FD32E2D812A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3F92B2-26F9-4F10-A7D7-E48FF52EEF07}" type="datetimeFigureOut">
              <a:rPr lang="fr-FR"/>
              <a:pPr>
                <a:defRPr/>
              </a:pPr>
              <a:t>21/02/2011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A3D417-8A7A-41BF-9654-40926E38E8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gif"/><Relationship Id="rId7" Type="http://schemas.openxmlformats.org/officeDocument/2006/relationships/image" Target="../media/image5.gif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N:\scolaire\lyc&#233;e\CIT\TP-s&#233;rie%202\pr&#233;sentation\fichiers%20externes\sons\syphonie%20souris.mp3.WAV" TargetMode="External"/><Relationship Id="rId6" Type="http://schemas.openxmlformats.org/officeDocument/2006/relationships/image" Target="../media/image4.gif"/><Relationship Id="rId11" Type="http://schemas.openxmlformats.org/officeDocument/2006/relationships/image" Target="../media/image9.gif"/><Relationship Id="rId5" Type="http://schemas.openxmlformats.org/officeDocument/2006/relationships/image" Target="../media/image3.gif"/><Relationship Id="rId10" Type="http://schemas.openxmlformats.org/officeDocument/2006/relationships/image" Target="../media/image8.gif"/><Relationship Id="rId4" Type="http://schemas.openxmlformats.org/officeDocument/2006/relationships/image" Target="../media/image2.gif"/><Relationship Id="rId9" Type="http://schemas.openxmlformats.org/officeDocument/2006/relationships/image" Target="../media/image7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gif"/><Relationship Id="rId7" Type="http://schemas.openxmlformats.org/officeDocument/2006/relationships/image" Target="../media/image1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11.png"/><Relationship Id="rId4" Type="http://schemas.openxmlformats.org/officeDocument/2006/relationships/image" Target="../media/image3.gif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slide" Target="slide2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gif"/><Relationship Id="rId7" Type="http://schemas.openxmlformats.org/officeDocument/2006/relationships/image" Target="../media/image1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pn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3.gif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hyperlink" Target="http://jerome.hennecart.free.fr/souris.swf" TargetMode="Externa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gif"/><Relationship Id="rId7" Type="http://schemas.openxmlformats.org/officeDocument/2006/relationships/image" Target="../media/image1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3.gif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20.jpeg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fichiers%20externes/programme/souris.exe" TargetMode="Externa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ZoneTexte 32"/>
          <p:cNvSpPr txBox="1">
            <a:spLocks noChangeArrowheads="1"/>
          </p:cNvSpPr>
          <p:nvPr/>
        </p:nvSpPr>
        <p:spPr bwMode="auto">
          <a:xfrm>
            <a:off x="2286000" y="500063"/>
            <a:ext cx="42862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3000">
                <a:solidFill>
                  <a:schemeClr val="bg1"/>
                </a:solidFill>
                <a:latin typeface="Calibri" pitchFamily="34" charset="0"/>
              </a:rPr>
              <a:t>TP 3 :</a:t>
            </a:r>
          </a:p>
        </p:txBody>
      </p:sp>
      <p:pic>
        <p:nvPicPr>
          <p:cNvPr id="14339" name="Picture 3" descr="C:\Documents and Settings\slorentz1\Bureau\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38" y="3175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C:\Documents and Settings\slorentz1\Bureau\i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3175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C:\Documents and Settings\slorentz1\Bureau\t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16000" y="0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C:\Documents and Settings\slorentz1\Bureau\souris-ordinateur (13)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62925" y="0"/>
            <a:ext cx="9810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43" name="Groupe 15"/>
          <p:cNvGrpSpPr>
            <a:grpSpLocks/>
          </p:cNvGrpSpPr>
          <p:nvPr/>
        </p:nvGrpSpPr>
        <p:grpSpPr bwMode="auto">
          <a:xfrm>
            <a:off x="2752725" y="1341438"/>
            <a:ext cx="3606800" cy="619125"/>
            <a:chOff x="2877975" y="1340766"/>
            <a:chExt cx="3606878" cy="619127"/>
          </a:xfrm>
        </p:grpSpPr>
        <p:pic>
          <p:nvPicPr>
            <p:cNvPr id="14345" name="Picture 12" descr="C:\Documents and Settings\slorentz1\Bureau\i.gif"/>
            <p:cNvPicPr>
              <a:picLocks noChangeAspect="1" noChangeArrowheads="1" noCrop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427578" y="1340766"/>
              <a:ext cx="514350" cy="619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6" name="Picture 13" descr="C:\Documents and Settings\slorentz1\Bureau\s.gif"/>
            <p:cNvPicPr>
              <a:picLocks noChangeAspect="1" noChangeArrowheads="1" noCrop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77975" y="1340768"/>
              <a:ext cx="542925" cy="619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7" name="Picture 14" descr="C:\Documents and Settings\slorentz1\Bureau\o.gif"/>
            <p:cNvPicPr>
              <a:picLocks noChangeAspect="1" noChangeArrowheads="1" noCrop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399589" y="1340768"/>
              <a:ext cx="638175" cy="619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8" name="Picture 15" descr="C:\Documents and Settings\slorentz1\Bureau\u.gif"/>
            <p:cNvPicPr>
              <a:picLocks noChangeAspect="1" noChangeArrowheads="1" noCrop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008353" y="1340767"/>
              <a:ext cx="714375" cy="619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9" name="Picture 16" descr="C:\Documents and Settings\slorentz1\Bureau\r.gif"/>
            <p:cNvPicPr>
              <a:picLocks noChangeAspect="1" noChangeArrowheads="1" noCrop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722728" y="1340768"/>
              <a:ext cx="704850" cy="619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0" name="Picture 13" descr="C:\Documents and Settings\slorentz1\Bureau\s.gif"/>
            <p:cNvPicPr>
              <a:picLocks noChangeAspect="1" noChangeArrowheads="1" noCrop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941928" y="1340768"/>
              <a:ext cx="542925" cy="619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9" name="syphonie souris.mp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427538" y="19891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52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7"/>
            </p:par>
            <p:par>
              <p:cTn id="8"/>
            </p:par>
            <p:par>
              <p:cTn id="9"/>
            </p:par>
            <p:par>
              <p:cTn id="10"/>
            </p:par>
            <p:par>
              <p:cTn id="11"/>
            </p:par>
            <p:par>
              <p:cTn id="12"/>
            </p:par>
            <p:audio>
              <p:cMediaNode showWhenStopped="0">
                <p:cTn id="1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C:\Documents and Settings\slorentz1\Bureau\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38" y="3175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C:\Documents and Settings\slorentz1\Bureau\i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175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C:\Documents and Settings\slorentz1\Bureau\t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6000" y="0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ZoneTexte 22"/>
          <p:cNvSpPr txBox="1">
            <a:spLocks noChangeArrowheads="1"/>
          </p:cNvSpPr>
          <p:nvPr/>
        </p:nvSpPr>
        <p:spPr bwMode="auto">
          <a:xfrm>
            <a:off x="0" y="836613"/>
            <a:ext cx="2752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solidFill>
                  <a:srgbClr val="0070C0"/>
                </a:solidFill>
                <a:latin typeface="Calibri" pitchFamily="34" charset="0"/>
              </a:rPr>
              <a:t>L’ « ancêtre » de la souris : </a:t>
            </a:r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52725" y="309563"/>
            <a:ext cx="1646238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ZoneTexte 26"/>
          <p:cNvSpPr txBox="1">
            <a:spLocks noChangeArrowheads="1"/>
          </p:cNvSpPr>
          <p:nvPr/>
        </p:nvSpPr>
        <p:spPr bwMode="auto">
          <a:xfrm>
            <a:off x="0" y="3213100"/>
            <a:ext cx="1763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Calibri" pitchFamily="34" charset="0"/>
              </a:rPr>
              <a:t>La souris (2D) : </a:t>
            </a:r>
          </a:p>
        </p:txBody>
      </p:sp>
      <p:pic>
        <p:nvPicPr>
          <p:cNvPr id="15368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24075" y="2687638"/>
            <a:ext cx="18923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ZoneTexte 28"/>
          <p:cNvSpPr txBox="1">
            <a:spLocks noChangeArrowheads="1"/>
          </p:cNvSpPr>
          <p:nvPr/>
        </p:nvSpPr>
        <p:spPr bwMode="auto">
          <a:xfrm>
            <a:off x="4211638" y="3213100"/>
            <a:ext cx="17637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Calibri" pitchFamily="34" charset="0"/>
              </a:rPr>
              <a:t>La souris (3D) : </a:t>
            </a:r>
          </a:p>
        </p:txBody>
      </p:sp>
      <p:pic>
        <p:nvPicPr>
          <p:cNvPr id="1537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325" y="2849563"/>
            <a:ext cx="2519363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1" name="ZoneTexte 36"/>
          <p:cNvSpPr txBox="1">
            <a:spLocks noChangeArrowheads="1"/>
          </p:cNvSpPr>
          <p:nvPr/>
        </p:nvSpPr>
        <p:spPr bwMode="auto">
          <a:xfrm>
            <a:off x="-9525" y="5229225"/>
            <a:ext cx="2636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solidFill>
                  <a:schemeClr val="bg1"/>
                </a:solidFill>
                <a:latin typeface="Calibri" pitchFamily="34" charset="0"/>
              </a:rPr>
              <a:t>Le « futur » de la souris: </a:t>
            </a:r>
          </a:p>
        </p:txBody>
      </p:sp>
      <p:pic>
        <p:nvPicPr>
          <p:cNvPr id="15372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70225" y="4699000"/>
            <a:ext cx="27432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C:\Documents and Settings\slorentz1\Bureau\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38" y="3175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C:\Documents and Settings\slorentz1\Bureau\i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175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C:\Documents and Settings\slorentz1\Bureau\t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6000" y="0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0" y="5483225"/>
            <a:ext cx="2087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fr-FR">
                <a:solidFill>
                  <a:srgbClr val="FFFF00"/>
                </a:solidFill>
                <a:latin typeface="Calibri" pitchFamily="34" charset="0"/>
              </a:rPr>
              <a:t>port PS/2 &gt; USB</a:t>
            </a: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5986462"/>
            <a:ext cx="1866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fr-FR">
                <a:solidFill>
                  <a:srgbClr val="FFFF00"/>
                </a:solidFill>
                <a:latin typeface="Calibri" pitchFamily="34" charset="0"/>
              </a:rPr>
              <a:t>inventée en 1963</a:t>
            </a:r>
            <a:r>
              <a:rPr lang="fr-FR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0" y="6491287"/>
            <a:ext cx="226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fr-FR">
                <a:solidFill>
                  <a:srgbClr val="FFFF00"/>
                </a:solidFill>
              </a:rPr>
              <a:t>Douglas Engelbart </a:t>
            </a:r>
          </a:p>
        </p:txBody>
      </p:sp>
      <p:sp>
        <p:nvSpPr>
          <p:cNvPr id="10" name="ZoneTexte 26"/>
          <p:cNvSpPr txBox="1">
            <a:spLocks noChangeArrowheads="1"/>
          </p:cNvSpPr>
          <p:nvPr/>
        </p:nvSpPr>
        <p:spPr bwMode="auto">
          <a:xfrm>
            <a:off x="0" y="3213100"/>
            <a:ext cx="1763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Calibri" pitchFamily="34" charset="0"/>
              </a:rPr>
              <a:t>La souris (2D) : </a:t>
            </a:r>
          </a:p>
        </p:txBody>
      </p:sp>
      <p:pic>
        <p:nvPicPr>
          <p:cNvPr id="11" name="Picture 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4075" y="2687638"/>
            <a:ext cx="18923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117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C:\Documents and Settings\slorentz1\Bureau\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38" y="3175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C:\Documents and Settings\slorentz1\Bureau\i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175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C:\Documents and Settings\slorentz1\Bureau\t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6000" y="0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ZoneTexte 1"/>
          <p:cNvSpPr txBox="1">
            <a:spLocks noChangeArrowheads="1"/>
          </p:cNvSpPr>
          <p:nvPr/>
        </p:nvSpPr>
        <p:spPr bwMode="auto">
          <a:xfrm>
            <a:off x="0" y="530225"/>
            <a:ext cx="38227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alibri" pitchFamily="34" charset="0"/>
              </a:rPr>
              <a:t>Modèles de souris existant et étudiés :</a:t>
            </a:r>
          </a:p>
        </p:txBody>
      </p:sp>
      <p:grpSp>
        <p:nvGrpSpPr>
          <p:cNvPr id="16390" name="Groupe 11"/>
          <p:cNvGrpSpPr>
            <a:grpSpLocks/>
          </p:cNvGrpSpPr>
          <p:nvPr/>
        </p:nvGrpSpPr>
        <p:grpSpPr bwMode="auto">
          <a:xfrm>
            <a:off x="-12700" y="987425"/>
            <a:ext cx="9156700" cy="1246188"/>
            <a:chOff x="1051878" y="2235200"/>
            <a:chExt cx="7634922" cy="935268"/>
          </a:xfrm>
        </p:grpSpPr>
        <p:grpSp>
          <p:nvGrpSpPr>
            <p:cNvPr id="16400" name="Groupe 9"/>
            <p:cNvGrpSpPr>
              <a:grpSpLocks/>
            </p:cNvGrpSpPr>
            <p:nvPr/>
          </p:nvGrpSpPr>
          <p:grpSpPr bwMode="auto">
            <a:xfrm>
              <a:off x="1051878" y="2235200"/>
              <a:ext cx="7634922" cy="935268"/>
              <a:chOff x="1051878" y="2235200"/>
              <a:chExt cx="7634922" cy="935268"/>
            </a:xfrm>
          </p:grpSpPr>
          <p:sp>
            <p:nvSpPr>
              <p:cNvPr id="16407" name="ZoneTexte 57"/>
              <p:cNvSpPr txBox="1">
                <a:spLocks noChangeArrowheads="1"/>
              </p:cNvSpPr>
              <p:nvPr/>
            </p:nvSpPr>
            <p:spPr bwMode="auto">
              <a:xfrm>
                <a:off x="1051878" y="2238752"/>
                <a:ext cx="1296425" cy="93171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16408" name="ZoneTexte 58"/>
              <p:cNvSpPr txBox="1">
                <a:spLocks noChangeArrowheads="1"/>
              </p:cNvSpPr>
              <p:nvPr/>
            </p:nvSpPr>
            <p:spPr bwMode="auto">
              <a:xfrm>
                <a:off x="2348303" y="2235203"/>
                <a:ext cx="1267699" cy="93171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16409" name="ZoneTexte 59"/>
              <p:cNvSpPr txBox="1">
                <a:spLocks noChangeArrowheads="1"/>
              </p:cNvSpPr>
              <p:nvPr/>
            </p:nvSpPr>
            <p:spPr bwMode="auto">
              <a:xfrm>
                <a:off x="3616002" y="2235203"/>
                <a:ext cx="1267699" cy="93171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16410" name="ZoneTexte 60"/>
              <p:cNvSpPr txBox="1">
                <a:spLocks noChangeArrowheads="1"/>
              </p:cNvSpPr>
              <p:nvPr/>
            </p:nvSpPr>
            <p:spPr bwMode="auto">
              <a:xfrm>
                <a:off x="6151401" y="2235203"/>
                <a:ext cx="1267699" cy="93171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16411" name="ZoneTexte 61"/>
              <p:cNvSpPr txBox="1">
                <a:spLocks noChangeArrowheads="1"/>
              </p:cNvSpPr>
              <p:nvPr/>
            </p:nvSpPr>
            <p:spPr bwMode="auto">
              <a:xfrm>
                <a:off x="7419101" y="2235200"/>
                <a:ext cx="1267699" cy="93171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16412" name="ZoneTexte 62"/>
              <p:cNvSpPr txBox="1">
                <a:spLocks noChangeArrowheads="1"/>
              </p:cNvSpPr>
              <p:nvPr/>
            </p:nvSpPr>
            <p:spPr bwMode="auto">
              <a:xfrm>
                <a:off x="4883702" y="2238751"/>
                <a:ext cx="1267699" cy="93171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pic>
          <p:nvPicPr>
            <p:cNvPr id="16401" name="Image 64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69083" y="2270051"/>
              <a:ext cx="862013" cy="862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2" name="Image 65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525170" y="2270050"/>
              <a:ext cx="862013" cy="862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3" name="Image 66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832061" y="2270051"/>
              <a:ext cx="900902" cy="8687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4" name="Picture 5"/>
            <p:cNvPicPr>
              <a:picLocks noChangeAspect="1" noChangeArrowheads="1"/>
            </p:cNvPicPr>
            <p:nvPr/>
          </p:nvPicPr>
          <p:blipFill>
            <a:blip r:embed="rId8" cstate="print"/>
            <a:srcRect t="10715"/>
            <a:stretch>
              <a:fillRect/>
            </a:stretch>
          </p:blipFill>
          <p:spPr bwMode="auto">
            <a:xfrm>
              <a:off x="5038126" y="2270051"/>
              <a:ext cx="965446" cy="862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5" name="Image 68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204942" y="2294094"/>
              <a:ext cx="1160616" cy="804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6" name="Image 69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532685" y="2260600"/>
              <a:ext cx="1078539" cy="883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391" name="ZoneTexte 2"/>
          <p:cNvSpPr txBox="1">
            <a:spLocks noChangeArrowheads="1"/>
          </p:cNvSpPr>
          <p:nvPr/>
        </p:nvSpPr>
        <p:spPr bwMode="auto">
          <a:xfrm>
            <a:off x="292100" y="2241550"/>
            <a:ext cx="946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Calibri" pitchFamily="34" charset="0"/>
              </a:rPr>
              <a:t>À boule</a:t>
            </a:r>
          </a:p>
        </p:txBody>
      </p:sp>
      <p:sp>
        <p:nvSpPr>
          <p:cNvPr id="16392" name="ZoneTexte 54"/>
          <p:cNvSpPr txBox="1">
            <a:spLocks noChangeArrowheads="1"/>
          </p:cNvSpPr>
          <p:nvPr/>
        </p:nvSpPr>
        <p:spPr bwMode="auto">
          <a:xfrm>
            <a:off x="1792288" y="2227263"/>
            <a:ext cx="944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Calibri" pitchFamily="34" charset="0"/>
              </a:rPr>
              <a:t>Optique USB</a:t>
            </a:r>
          </a:p>
        </p:txBody>
      </p:sp>
      <p:sp>
        <p:nvSpPr>
          <p:cNvPr id="16393" name="ZoneTexte 55"/>
          <p:cNvSpPr txBox="1">
            <a:spLocks noChangeArrowheads="1"/>
          </p:cNvSpPr>
          <p:nvPr/>
        </p:nvSpPr>
        <p:spPr bwMode="auto">
          <a:xfrm>
            <a:off x="3389313" y="2243138"/>
            <a:ext cx="944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Calibri" pitchFamily="34" charset="0"/>
              </a:rPr>
              <a:t>Laser USB</a:t>
            </a:r>
          </a:p>
        </p:txBody>
      </p:sp>
      <p:sp>
        <p:nvSpPr>
          <p:cNvPr id="16394" name="ZoneTexte 56"/>
          <p:cNvSpPr txBox="1">
            <a:spLocks noChangeArrowheads="1"/>
          </p:cNvSpPr>
          <p:nvPr/>
        </p:nvSpPr>
        <p:spPr bwMode="auto">
          <a:xfrm>
            <a:off x="4706938" y="2244725"/>
            <a:ext cx="12334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Calibri" pitchFamily="34" charset="0"/>
              </a:rPr>
              <a:t>Enrouleur USB</a:t>
            </a:r>
          </a:p>
        </p:txBody>
      </p:sp>
      <p:sp>
        <p:nvSpPr>
          <p:cNvPr id="16395" name="ZoneTexte 57"/>
          <p:cNvSpPr txBox="1">
            <a:spLocks noChangeArrowheads="1"/>
          </p:cNvSpPr>
          <p:nvPr/>
        </p:nvSpPr>
        <p:spPr bwMode="auto">
          <a:xfrm>
            <a:off x="6391275" y="2246313"/>
            <a:ext cx="9445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Calibri" pitchFamily="34" charset="0"/>
              </a:rPr>
              <a:t>Sans fil</a:t>
            </a:r>
          </a:p>
        </p:txBody>
      </p:sp>
      <p:sp>
        <p:nvSpPr>
          <p:cNvPr id="16396" name="ZoneTexte 58"/>
          <p:cNvSpPr txBox="1">
            <a:spLocks noChangeArrowheads="1"/>
          </p:cNvSpPr>
          <p:nvPr/>
        </p:nvSpPr>
        <p:spPr bwMode="auto">
          <a:xfrm>
            <a:off x="7934325" y="2232025"/>
            <a:ext cx="944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Calibri" pitchFamily="34" charset="0"/>
              </a:rPr>
              <a:t>Sans fil ni pile</a:t>
            </a:r>
          </a:p>
        </p:txBody>
      </p:sp>
      <p:pic>
        <p:nvPicPr>
          <p:cNvPr id="16397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47963" y="4149725"/>
            <a:ext cx="3648075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8" name="ZoneTexte 59"/>
          <p:cNvSpPr txBox="1">
            <a:spLocks noChangeArrowheads="1"/>
          </p:cNvSpPr>
          <p:nvPr/>
        </p:nvSpPr>
        <p:spPr bwMode="auto">
          <a:xfrm>
            <a:off x="3195638" y="5734050"/>
            <a:ext cx="2752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Calibri" pitchFamily="34" charset="0"/>
              </a:rPr>
              <a:t>Airmouse (souris en 3D)</a:t>
            </a:r>
          </a:p>
        </p:txBody>
      </p:sp>
      <p:sp>
        <p:nvSpPr>
          <p:cNvPr id="16399" name="ZoneTexte 60"/>
          <p:cNvSpPr txBox="1">
            <a:spLocks noChangeArrowheads="1"/>
          </p:cNvSpPr>
          <p:nvPr/>
        </p:nvSpPr>
        <p:spPr bwMode="auto">
          <a:xfrm>
            <a:off x="3186113" y="3778250"/>
            <a:ext cx="2754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Calibri" pitchFamily="34" charset="0"/>
              </a:rPr>
              <a:t>Nouvelles technologies :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0" y="1125538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alibri" pitchFamily="34" charset="0"/>
              </a:rPr>
              <a:t>Souris optique : caméra (1500 i/s)</a:t>
            </a:r>
          </a:p>
          <a:p>
            <a:r>
              <a:rPr lang="fr-FR">
                <a:latin typeface="Calibri" pitchFamily="34" charset="0"/>
              </a:rPr>
              <a:t>LED rouge -&gt; rebond -&gt; détection (CMOS)</a:t>
            </a:r>
          </a:p>
          <a:p>
            <a:r>
              <a:rPr lang="fr-FR">
                <a:latin typeface="Calibri" pitchFamily="34" charset="0"/>
              </a:rPr>
              <a:t>Capteur CMOS -&gt; image -&gt;  DSP</a:t>
            </a:r>
          </a:p>
          <a:p>
            <a:r>
              <a:rPr lang="fr-FR">
                <a:latin typeface="Calibri" pitchFamily="34" charset="0"/>
              </a:rPr>
              <a:t>Le DSP : 18 MIPS</a:t>
            </a:r>
          </a:p>
        </p:txBody>
      </p:sp>
      <p:pic>
        <p:nvPicPr>
          <p:cNvPr id="17411" name="Picture 3" descr="C:\Documents and Settings\slorentz1\Bureau\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38" y="3175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C:\Documents and Settings\slorentz1\Bureau\i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175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C:\Documents and Settings\slorentz1\Bureau\t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6000" y="0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91350" y="0"/>
            <a:ext cx="21526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158875" y="1268413"/>
          <a:ext cx="4852933" cy="4519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7784"/>
                <a:gridCol w="1402941"/>
                <a:gridCol w="1872208"/>
              </a:tblGrid>
              <a:tr h="92641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Souris :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Fil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Prix moyen (internet)</a:t>
                      </a:r>
                      <a:endParaRPr lang="fr-FR" dirty="0"/>
                    </a:p>
                  </a:txBody>
                  <a:tcPr anchor="ctr"/>
                </a:tc>
              </a:tr>
              <a:tr h="5876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À boule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itchFamily="2" charset="2"/>
                        <a:buChar char="ü"/>
                      </a:pPr>
                      <a:r>
                        <a:rPr lang="fr-FR" dirty="0" smtClean="0"/>
                        <a:t> 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5€ - 6€</a:t>
                      </a:r>
                      <a:endParaRPr lang="fr-FR" dirty="0"/>
                    </a:p>
                  </a:txBody>
                  <a:tcPr anchor="ctr"/>
                </a:tc>
              </a:tr>
              <a:tr h="5912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Optique USB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itchFamily="2" charset="2"/>
                        <a:buChar char="ü"/>
                      </a:pPr>
                      <a:r>
                        <a:rPr lang="fr-FR" dirty="0" smtClean="0"/>
                        <a:t> 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10€ (simple)</a:t>
                      </a:r>
                      <a:endParaRPr lang="fr-FR" dirty="0"/>
                    </a:p>
                  </a:txBody>
                  <a:tcPr anchor="ctr"/>
                </a:tc>
              </a:tr>
              <a:tr h="5912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Laser USB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fr-FR" sz="1800" baseline="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30€</a:t>
                      </a:r>
                      <a:endParaRPr lang="fr-FR" dirty="0"/>
                    </a:p>
                  </a:txBody>
                  <a:tcPr anchor="ctr"/>
                </a:tc>
              </a:tr>
              <a:tr h="5912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Enrouleur USB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fr-FR" sz="18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30€</a:t>
                      </a:r>
                      <a:r>
                        <a:rPr lang="fr-FR" baseline="0" dirty="0" smtClean="0"/>
                        <a:t> - 35</a:t>
                      </a:r>
                      <a:r>
                        <a:rPr lang="fr-FR" dirty="0" smtClean="0"/>
                        <a:t>€</a:t>
                      </a:r>
                      <a:endParaRPr lang="fr-FR" dirty="0"/>
                    </a:p>
                  </a:txBody>
                  <a:tcPr anchor="ctr"/>
                </a:tc>
              </a:tr>
              <a:tr h="5912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Sans fil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  <a:defRPr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20€</a:t>
                      </a:r>
                      <a:endParaRPr lang="fr-FR" dirty="0"/>
                    </a:p>
                  </a:txBody>
                  <a:tcPr anchor="ctr"/>
                </a:tc>
              </a:tr>
              <a:tr h="5135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Sans fil ni pile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Blip>
                          <a:blip r:embed="rId3"/>
                        </a:buBlip>
                        <a:tabLst/>
                        <a:defRPr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25€</a:t>
                      </a:r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8468" name="ZoneTexte 7"/>
          <p:cNvSpPr txBox="1">
            <a:spLocks noChangeArrowheads="1"/>
          </p:cNvSpPr>
          <p:nvPr/>
        </p:nvSpPr>
        <p:spPr bwMode="auto">
          <a:xfrm>
            <a:off x="1908175" y="252413"/>
            <a:ext cx="4608513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000" b="1">
                <a:solidFill>
                  <a:schemeClr val="tx2"/>
                </a:solidFill>
                <a:latin typeface="Calibri" pitchFamily="34" charset="0"/>
              </a:rPr>
              <a:t>Caractéristiques des souris :</a:t>
            </a:r>
          </a:p>
        </p:txBody>
      </p:sp>
      <p:pic>
        <p:nvPicPr>
          <p:cNvPr id="18469" name="Picture 3" descr="C:\Documents and Settings\slorentz1\Bureau\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38" y="3175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70" name="Picture 4" descr="C:\Documents and Settings\slorentz1\Bureau\i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3175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71" name="Picture 5" descr="C:\Documents and Settings\slorentz1\Bureau\t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16000" y="0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gradFill rotWithShape="0">
          <a:gsLst>
            <a:gs pos="0">
              <a:srgbClr val="03D4A8"/>
            </a:gs>
            <a:gs pos="35001">
              <a:srgbClr val="0087E6"/>
            </a:gs>
            <a:gs pos="64999">
              <a:srgbClr val="21D6E0"/>
            </a:gs>
            <a:gs pos="100000">
              <a:srgbClr val="005CBF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C:\Documents and Settings\slorentz1\Bureau\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38" y="3175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C:\Documents and Settings\slorentz1\Bureau\i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175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 descr="C:\Documents and Settings\slorentz1\Bureau\t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6000" y="0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0" name="Groupe 109"/>
          <p:cNvGrpSpPr>
            <a:grpSpLocks/>
          </p:cNvGrpSpPr>
          <p:nvPr/>
        </p:nvGrpSpPr>
        <p:grpSpPr bwMode="auto">
          <a:xfrm>
            <a:off x="107950" y="908050"/>
            <a:ext cx="9144000" cy="5545138"/>
            <a:chOff x="107504" y="908720"/>
            <a:chExt cx="9145016" cy="5544616"/>
          </a:xfrm>
        </p:grpSpPr>
        <p:pic>
          <p:nvPicPr>
            <p:cNvPr id="19462" name="Image 64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7504" y="939440"/>
              <a:ext cx="864096" cy="96023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38FF09"/>
              </a:solidFill>
              <a:miter lim="800000"/>
              <a:headEnd/>
              <a:tailEnd/>
            </a:ln>
          </p:spPr>
        </p:pic>
        <p:pic>
          <p:nvPicPr>
            <p:cNvPr id="19463" name="Image 65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63688" y="939440"/>
              <a:ext cx="864096" cy="96023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38FF09"/>
              </a:solidFill>
              <a:miter lim="800000"/>
              <a:headEnd/>
              <a:tailEnd/>
            </a:ln>
          </p:spPr>
        </p:pic>
        <p:pic>
          <p:nvPicPr>
            <p:cNvPr id="19464" name="Image 66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796713" y="2089510"/>
              <a:ext cx="903079" cy="96771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38FF09"/>
              </a:solidFill>
              <a:miter lim="800000"/>
              <a:headEnd/>
              <a:tailEnd/>
            </a:ln>
          </p:spPr>
        </p:pic>
        <p:pic>
          <p:nvPicPr>
            <p:cNvPr id="19465" name="Picture 5"/>
            <p:cNvPicPr>
              <a:picLocks noChangeAspect="1" noChangeArrowheads="1"/>
            </p:cNvPicPr>
            <p:nvPr/>
          </p:nvPicPr>
          <p:blipFill>
            <a:blip r:embed="rId8" cstate="print"/>
            <a:srcRect t="10715"/>
            <a:stretch>
              <a:fillRect/>
            </a:stretch>
          </p:blipFill>
          <p:spPr bwMode="auto">
            <a:xfrm>
              <a:off x="1732013" y="3243696"/>
              <a:ext cx="967779" cy="96023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38FF09"/>
              </a:solidFill>
              <a:miter lim="800000"/>
              <a:headEnd/>
              <a:tailEnd/>
            </a:ln>
          </p:spPr>
        </p:pic>
        <p:pic>
          <p:nvPicPr>
            <p:cNvPr id="19466" name="Image 68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691680" y="4413397"/>
              <a:ext cx="1163422" cy="89638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38FF09"/>
              </a:solidFill>
              <a:miter lim="800000"/>
              <a:headEnd/>
              <a:tailEnd/>
            </a:ln>
          </p:spPr>
        </p:pic>
        <p:pic>
          <p:nvPicPr>
            <p:cNvPr id="19467" name="Image 69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762663" y="5469428"/>
              <a:ext cx="1081145" cy="98390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38FF09"/>
              </a:solidFill>
              <a:miter lim="800000"/>
              <a:headEnd/>
              <a:tailEnd/>
            </a:ln>
          </p:spPr>
        </p:pic>
        <p:pic>
          <p:nvPicPr>
            <p:cNvPr id="19468" name="Image 65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7504" y="2091568"/>
              <a:ext cx="864096" cy="96023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38FF09"/>
              </a:solidFill>
              <a:miter lim="800000"/>
              <a:headEnd/>
              <a:tailEnd/>
            </a:ln>
          </p:spPr>
        </p:pic>
        <p:pic>
          <p:nvPicPr>
            <p:cNvPr id="19469" name="Image 66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7504" y="3260345"/>
              <a:ext cx="903079" cy="96771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38FF09"/>
              </a:solidFill>
              <a:miter lim="800000"/>
              <a:headEnd/>
              <a:tailEnd/>
            </a:ln>
          </p:spPr>
        </p:pic>
        <p:pic>
          <p:nvPicPr>
            <p:cNvPr id="19470" name="Picture 5"/>
            <p:cNvPicPr>
              <a:picLocks noChangeAspect="1" noChangeArrowheads="1"/>
            </p:cNvPicPr>
            <p:nvPr/>
          </p:nvPicPr>
          <p:blipFill>
            <a:blip r:embed="rId8" cstate="print"/>
            <a:srcRect t="10715"/>
            <a:stretch>
              <a:fillRect/>
            </a:stretch>
          </p:blipFill>
          <p:spPr bwMode="auto">
            <a:xfrm>
              <a:off x="107504" y="4395824"/>
              <a:ext cx="967779" cy="96023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38FF09"/>
              </a:solidFill>
              <a:miter lim="800000"/>
              <a:headEnd/>
              <a:tailEnd/>
            </a:ln>
          </p:spPr>
        </p:pic>
        <p:pic>
          <p:nvPicPr>
            <p:cNvPr id="19471" name="Image 68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7504" y="5493517"/>
              <a:ext cx="1163422" cy="89638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38FF09"/>
              </a:solidFill>
              <a:miter lim="800000"/>
              <a:headEnd/>
              <a:tailEnd/>
            </a:ln>
          </p:spPr>
        </p:pic>
        <p:sp>
          <p:nvSpPr>
            <p:cNvPr id="24" name="Plus 23"/>
            <p:cNvSpPr/>
            <p:nvPr/>
          </p:nvSpPr>
          <p:spPr>
            <a:xfrm>
              <a:off x="1071224" y="2365908"/>
              <a:ext cx="596966" cy="566685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38FF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25" name="Plus 24"/>
            <p:cNvSpPr/>
            <p:nvPr/>
          </p:nvSpPr>
          <p:spPr>
            <a:xfrm>
              <a:off x="1082337" y="4670741"/>
              <a:ext cx="596966" cy="565097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38FF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26" name="Plus 25"/>
            <p:cNvSpPr/>
            <p:nvPr/>
          </p:nvSpPr>
          <p:spPr>
            <a:xfrm>
              <a:off x="1053759" y="3518324"/>
              <a:ext cx="596966" cy="565097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38FF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27" name="Plus 26"/>
            <p:cNvSpPr/>
            <p:nvPr/>
          </p:nvSpPr>
          <p:spPr>
            <a:xfrm>
              <a:off x="1209351" y="5739028"/>
              <a:ext cx="595379" cy="566684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38FF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28" name="Égal 27"/>
            <p:cNvSpPr/>
            <p:nvPr/>
          </p:nvSpPr>
          <p:spPr>
            <a:xfrm>
              <a:off x="2987549" y="1196031"/>
              <a:ext cx="576327" cy="288898"/>
            </a:xfrm>
            <a:prstGeom prst="mathEqual">
              <a:avLst/>
            </a:prstGeom>
            <a:solidFill>
              <a:srgbClr val="FF0000"/>
            </a:solidFill>
            <a:ln>
              <a:solidFill>
                <a:srgbClr val="38FF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29" name="Égal 28"/>
            <p:cNvSpPr/>
            <p:nvPr/>
          </p:nvSpPr>
          <p:spPr>
            <a:xfrm>
              <a:off x="2987549" y="2348447"/>
              <a:ext cx="576327" cy="288898"/>
            </a:xfrm>
            <a:prstGeom prst="mathEqual">
              <a:avLst/>
            </a:prstGeom>
            <a:solidFill>
              <a:srgbClr val="FF0000"/>
            </a:solidFill>
            <a:ln>
              <a:solidFill>
                <a:srgbClr val="38FF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30" name="Égal 29"/>
            <p:cNvSpPr/>
            <p:nvPr/>
          </p:nvSpPr>
          <p:spPr>
            <a:xfrm>
              <a:off x="2987549" y="3500864"/>
              <a:ext cx="576327" cy="288898"/>
            </a:xfrm>
            <a:prstGeom prst="mathEqual">
              <a:avLst/>
            </a:prstGeom>
            <a:solidFill>
              <a:srgbClr val="FF0000"/>
            </a:solidFill>
            <a:ln>
              <a:solidFill>
                <a:srgbClr val="38FF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31" name="Égal 30"/>
            <p:cNvSpPr/>
            <p:nvPr/>
          </p:nvSpPr>
          <p:spPr>
            <a:xfrm>
              <a:off x="2987549" y="4653280"/>
              <a:ext cx="576327" cy="287310"/>
            </a:xfrm>
            <a:prstGeom prst="mathEqual">
              <a:avLst/>
            </a:prstGeom>
            <a:solidFill>
              <a:srgbClr val="FF0000"/>
            </a:solidFill>
            <a:ln>
              <a:solidFill>
                <a:srgbClr val="38FF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32" name="Égal 31"/>
            <p:cNvSpPr/>
            <p:nvPr/>
          </p:nvSpPr>
          <p:spPr>
            <a:xfrm>
              <a:off x="2987549" y="5732679"/>
              <a:ext cx="576327" cy="288898"/>
            </a:xfrm>
            <a:prstGeom prst="mathEqual">
              <a:avLst/>
            </a:prstGeom>
            <a:solidFill>
              <a:srgbClr val="FF0000"/>
            </a:solidFill>
            <a:ln>
              <a:solidFill>
                <a:srgbClr val="38FF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19481" name="Rectangle 32"/>
            <p:cNvSpPr>
              <a:spLocks noChangeArrowheads="1"/>
            </p:cNvSpPr>
            <p:nvPr/>
          </p:nvSpPr>
          <p:spPr bwMode="auto">
            <a:xfrm>
              <a:off x="3635896" y="908720"/>
              <a:ext cx="2088232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solidFill>
                    <a:srgbClr val="FFFF00"/>
                  </a:solidFill>
                  <a:latin typeface="Calibri" pitchFamily="34" charset="0"/>
                </a:rPr>
                <a:t>Feed-back :</a:t>
              </a:r>
            </a:p>
            <a:p>
              <a:r>
                <a:rPr lang="fr-FR">
                  <a:solidFill>
                    <a:srgbClr val="FFFF00"/>
                  </a:solidFill>
                  <a:latin typeface="Calibri" pitchFamily="34" charset="0"/>
                </a:rPr>
                <a:t>Remplacement système mécanique</a:t>
              </a:r>
            </a:p>
          </p:txBody>
        </p:sp>
        <p:sp>
          <p:nvSpPr>
            <p:cNvPr id="19482" name="Rectangle 33"/>
            <p:cNvSpPr>
              <a:spLocks noChangeArrowheads="1"/>
            </p:cNvSpPr>
            <p:nvPr/>
          </p:nvSpPr>
          <p:spPr bwMode="auto">
            <a:xfrm>
              <a:off x="3563888" y="2204864"/>
              <a:ext cx="18002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solidFill>
                    <a:srgbClr val="FFFF00"/>
                  </a:solidFill>
                  <a:latin typeface="Calibri" pitchFamily="34" charset="0"/>
                </a:rPr>
                <a:t>Changement</a:t>
              </a:r>
              <a:r>
                <a:rPr lang="fr-FR">
                  <a:latin typeface="Calibri" pitchFamily="34" charset="0"/>
                </a:rPr>
                <a:t> </a:t>
              </a:r>
              <a:r>
                <a:rPr lang="fr-FR">
                  <a:solidFill>
                    <a:srgbClr val="FFFF00"/>
                  </a:solidFill>
                  <a:latin typeface="Calibri" pitchFamily="34" charset="0"/>
                </a:rPr>
                <a:t>de</a:t>
              </a:r>
              <a:r>
                <a:rPr lang="fr-FR">
                  <a:latin typeface="Calibri" pitchFamily="34" charset="0"/>
                </a:rPr>
                <a:t> </a:t>
              </a:r>
              <a:r>
                <a:rPr lang="fr-FR">
                  <a:solidFill>
                    <a:srgbClr val="FFFF00"/>
                  </a:solidFill>
                  <a:latin typeface="Calibri" pitchFamily="34" charset="0"/>
                </a:rPr>
                <a:t>paramètres</a:t>
              </a:r>
            </a:p>
          </p:txBody>
        </p:sp>
        <p:sp>
          <p:nvSpPr>
            <p:cNvPr id="19483" name="Rectangle 34"/>
            <p:cNvSpPr>
              <a:spLocks noChangeArrowheads="1"/>
            </p:cNvSpPr>
            <p:nvPr/>
          </p:nvSpPr>
          <p:spPr bwMode="auto">
            <a:xfrm>
              <a:off x="3563888" y="3429000"/>
              <a:ext cx="125758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rgbClr val="FFFF00"/>
                  </a:solidFill>
                  <a:latin typeface="Calibri" pitchFamily="34" charset="0"/>
                </a:rPr>
                <a:t>Self-service</a:t>
              </a:r>
            </a:p>
          </p:txBody>
        </p:sp>
        <p:sp>
          <p:nvSpPr>
            <p:cNvPr id="19484" name="Rectangle 35"/>
            <p:cNvSpPr>
              <a:spLocks noChangeArrowheads="1"/>
            </p:cNvSpPr>
            <p:nvPr/>
          </p:nvSpPr>
          <p:spPr bwMode="auto">
            <a:xfrm>
              <a:off x="3513652" y="4509120"/>
              <a:ext cx="2232248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solidFill>
                    <a:srgbClr val="FFFF00"/>
                  </a:solidFill>
                  <a:latin typeface="Calibri" pitchFamily="34" charset="0"/>
                </a:rPr>
                <a:t>Remplacement</a:t>
              </a:r>
              <a:r>
                <a:rPr lang="fr-FR">
                  <a:latin typeface="Calibri" pitchFamily="34" charset="0"/>
                </a:rPr>
                <a:t> </a:t>
              </a:r>
              <a:r>
                <a:rPr lang="fr-FR">
                  <a:solidFill>
                    <a:srgbClr val="FFFF00"/>
                  </a:solidFill>
                  <a:latin typeface="Calibri" pitchFamily="34" charset="0"/>
                </a:rPr>
                <a:t>d’un</a:t>
              </a:r>
              <a:r>
                <a:rPr lang="fr-FR">
                  <a:latin typeface="Calibri" pitchFamily="34" charset="0"/>
                </a:rPr>
                <a:t> </a:t>
              </a:r>
              <a:r>
                <a:rPr lang="fr-FR">
                  <a:solidFill>
                    <a:srgbClr val="FFFF00"/>
                  </a:solidFill>
                  <a:latin typeface="Calibri" pitchFamily="34" charset="0"/>
                </a:rPr>
                <a:t>système</a:t>
              </a:r>
              <a:r>
                <a:rPr lang="fr-FR">
                  <a:latin typeface="Calibri" pitchFamily="34" charset="0"/>
                </a:rPr>
                <a:t> </a:t>
              </a:r>
              <a:r>
                <a:rPr lang="fr-FR">
                  <a:solidFill>
                    <a:srgbClr val="FFFF00"/>
                  </a:solidFill>
                  <a:latin typeface="Calibri" pitchFamily="34" charset="0"/>
                </a:rPr>
                <a:t>mécanique</a:t>
              </a:r>
            </a:p>
          </p:txBody>
        </p:sp>
        <p:sp>
          <p:nvSpPr>
            <p:cNvPr id="19485" name="Rectangle 36"/>
            <p:cNvSpPr>
              <a:spLocks noChangeArrowheads="1"/>
            </p:cNvSpPr>
            <p:nvPr/>
          </p:nvSpPr>
          <p:spPr bwMode="auto">
            <a:xfrm>
              <a:off x="3563888" y="5589240"/>
              <a:ext cx="170993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solidFill>
                    <a:srgbClr val="FFFF00"/>
                  </a:solidFill>
                  <a:latin typeface="Calibri" pitchFamily="34" charset="0"/>
                </a:rPr>
                <a:t>Universalité</a:t>
              </a:r>
            </a:p>
            <a:p>
              <a:r>
                <a:rPr lang="fr-FR">
                  <a:solidFill>
                    <a:srgbClr val="FFFF00"/>
                  </a:solidFill>
                  <a:latin typeface="Calibri" pitchFamily="34" charset="0"/>
                </a:rPr>
                <a:t>Feedback</a:t>
              </a:r>
            </a:p>
          </p:txBody>
        </p:sp>
        <p:sp>
          <p:nvSpPr>
            <p:cNvPr id="38" name="Égal 37"/>
            <p:cNvSpPr/>
            <p:nvPr/>
          </p:nvSpPr>
          <p:spPr>
            <a:xfrm>
              <a:off x="5580225" y="1196031"/>
              <a:ext cx="576326" cy="288898"/>
            </a:xfrm>
            <a:prstGeom prst="mathEqual">
              <a:avLst/>
            </a:prstGeom>
            <a:solidFill>
              <a:srgbClr val="FF0000"/>
            </a:solidFill>
            <a:ln>
              <a:solidFill>
                <a:srgbClr val="38FF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41" name="Égal 40"/>
            <p:cNvSpPr/>
            <p:nvPr/>
          </p:nvSpPr>
          <p:spPr>
            <a:xfrm>
              <a:off x="5580225" y="4653280"/>
              <a:ext cx="576326" cy="287310"/>
            </a:xfrm>
            <a:prstGeom prst="mathEqual">
              <a:avLst/>
            </a:prstGeom>
            <a:solidFill>
              <a:srgbClr val="FF0000"/>
            </a:solidFill>
            <a:ln>
              <a:solidFill>
                <a:srgbClr val="38FF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42" name="Égal 41"/>
            <p:cNvSpPr/>
            <p:nvPr/>
          </p:nvSpPr>
          <p:spPr>
            <a:xfrm>
              <a:off x="5580225" y="5732679"/>
              <a:ext cx="576326" cy="288898"/>
            </a:xfrm>
            <a:prstGeom prst="mathEqual">
              <a:avLst/>
            </a:prstGeom>
            <a:solidFill>
              <a:srgbClr val="FF0000"/>
            </a:solidFill>
            <a:ln>
              <a:solidFill>
                <a:srgbClr val="38FF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19489" name="Rectangle 98"/>
            <p:cNvSpPr>
              <a:spLocks noChangeArrowheads="1"/>
            </p:cNvSpPr>
            <p:nvPr/>
          </p:nvSpPr>
          <p:spPr bwMode="auto">
            <a:xfrm>
              <a:off x="6156176" y="1124744"/>
              <a:ext cx="62709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chemeClr val="bg1"/>
                  </a:solidFill>
                  <a:latin typeface="Calibri" pitchFamily="34" charset="0"/>
                </a:rPr>
                <a:t>Loi 4</a:t>
              </a:r>
            </a:p>
          </p:txBody>
        </p:sp>
        <p:sp>
          <p:nvSpPr>
            <p:cNvPr id="19490" name="Rectangle 99"/>
            <p:cNvSpPr>
              <a:spLocks noChangeArrowheads="1"/>
            </p:cNvSpPr>
            <p:nvPr/>
          </p:nvSpPr>
          <p:spPr bwMode="auto">
            <a:xfrm>
              <a:off x="6084168" y="4653136"/>
              <a:ext cx="62709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chemeClr val="bg1"/>
                  </a:solidFill>
                  <a:latin typeface="Calibri" pitchFamily="34" charset="0"/>
                </a:rPr>
                <a:t>Loi 1</a:t>
              </a:r>
            </a:p>
          </p:txBody>
        </p:sp>
        <p:sp>
          <p:nvSpPr>
            <p:cNvPr id="19491" name="Rectangle 100"/>
            <p:cNvSpPr>
              <a:spLocks noChangeArrowheads="1"/>
            </p:cNvSpPr>
            <p:nvPr/>
          </p:nvSpPr>
          <p:spPr bwMode="auto">
            <a:xfrm>
              <a:off x="6084168" y="5589240"/>
              <a:ext cx="316835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solidFill>
                    <a:schemeClr val="bg1"/>
                  </a:solidFill>
                  <a:latin typeface="Calibri" pitchFamily="34" charset="0"/>
                </a:rPr>
                <a:t>Loi 5 (consommation d’énergie)</a:t>
              </a:r>
            </a:p>
            <a:p>
              <a:r>
                <a:rPr lang="fr-FR">
                  <a:solidFill>
                    <a:schemeClr val="bg1"/>
                  </a:solidFill>
                  <a:latin typeface="Calibri" pitchFamily="34" charset="0"/>
                </a:rPr>
                <a:t>Loi 8 (changement de piles)</a:t>
              </a:r>
            </a:p>
          </p:txBody>
        </p:sp>
        <p:sp>
          <p:nvSpPr>
            <p:cNvPr id="109" name="Plus 108"/>
            <p:cNvSpPr/>
            <p:nvPr/>
          </p:nvSpPr>
          <p:spPr>
            <a:xfrm>
              <a:off x="1044233" y="1053169"/>
              <a:ext cx="595379" cy="565097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38FF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gradFill rotWithShape="0">
          <a:gsLst>
            <a:gs pos="0">
              <a:srgbClr val="03D4A8"/>
            </a:gs>
            <a:gs pos="35001">
              <a:srgbClr val="0087E6"/>
            </a:gs>
            <a:gs pos="64999">
              <a:srgbClr val="21D6E0"/>
            </a:gs>
            <a:gs pos="100000">
              <a:srgbClr val="005CBF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C:\Documents and Settings\slorentz1\Bureau\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38" y="3175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C:\Documents and Settings\slorentz1\Bureau\i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175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C:\Documents and Settings\slorentz1\Bureau\t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6000" y="0"/>
            <a:ext cx="476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5" name="Groupe 74"/>
          <p:cNvGrpSpPr>
            <a:grpSpLocks/>
          </p:cNvGrpSpPr>
          <p:nvPr/>
        </p:nvGrpSpPr>
        <p:grpSpPr bwMode="auto">
          <a:xfrm>
            <a:off x="103188" y="788988"/>
            <a:ext cx="9040812" cy="6069012"/>
            <a:chOff x="103310" y="788908"/>
            <a:chExt cx="9040691" cy="6069092"/>
          </a:xfrm>
        </p:grpSpPr>
        <p:grpSp>
          <p:nvGrpSpPr>
            <p:cNvPr id="20486" name="Groupe 38"/>
            <p:cNvGrpSpPr>
              <a:grpSpLocks/>
            </p:cNvGrpSpPr>
            <p:nvPr/>
          </p:nvGrpSpPr>
          <p:grpSpPr bwMode="auto">
            <a:xfrm>
              <a:off x="103310" y="788908"/>
              <a:ext cx="3460578" cy="1008036"/>
              <a:chOff x="103310" y="788908"/>
              <a:chExt cx="3460578" cy="1008036"/>
            </a:xfrm>
          </p:grpSpPr>
          <p:sp>
            <p:nvSpPr>
              <p:cNvPr id="40" name="Plus 39"/>
              <p:cNvSpPr/>
              <p:nvPr/>
            </p:nvSpPr>
            <p:spPr>
              <a:xfrm>
                <a:off x="1043098" y="980997"/>
                <a:ext cx="596892" cy="565157"/>
              </a:xfrm>
              <a:prstGeom prst="mathPlus">
                <a:avLst/>
              </a:prstGeom>
              <a:solidFill>
                <a:srgbClr val="FF0000"/>
              </a:solidFill>
              <a:ln>
                <a:solidFill>
                  <a:srgbClr val="38FF0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43" name="Égal 42"/>
              <p:cNvSpPr/>
              <p:nvPr/>
            </p:nvSpPr>
            <p:spPr>
              <a:xfrm>
                <a:off x="2987759" y="1052436"/>
                <a:ext cx="576255" cy="288929"/>
              </a:xfrm>
              <a:prstGeom prst="mathEqual">
                <a:avLst/>
              </a:prstGeom>
              <a:solidFill>
                <a:srgbClr val="FF0000"/>
              </a:solidFill>
              <a:ln>
                <a:solidFill>
                  <a:srgbClr val="38FF0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pic>
            <p:nvPicPr>
              <p:cNvPr id="20517" name="Image 69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20144" y="788908"/>
                <a:ext cx="1081145" cy="98390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38FF09"/>
                </a:solidFill>
                <a:miter lim="800000"/>
                <a:headEnd/>
                <a:tailEnd/>
              </a:ln>
            </p:spPr>
          </p:pic>
          <p:pic>
            <p:nvPicPr>
              <p:cNvPr id="20518" name="Image 64"/>
              <p:cNvPicPr>
                <a:picLocks noChangeAspect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3310" y="836712"/>
                <a:ext cx="864096" cy="9602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38FF09"/>
                </a:solidFill>
                <a:miter lim="800000"/>
                <a:headEnd/>
                <a:tailEnd/>
              </a:ln>
            </p:spPr>
          </p:pic>
        </p:grpSp>
        <p:sp>
          <p:nvSpPr>
            <p:cNvPr id="20487" name="Forme libre 45"/>
            <p:cNvSpPr>
              <a:spLocks/>
            </p:cNvSpPr>
            <p:nvPr/>
          </p:nvSpPr>
          <p:spPr bwMode="auto">
            <a:xfrm>
              <a:off x="3105063" y="2378537"/>
              <a:ext cx="3191308" cy="3161515"/>
            </a:xfrm>
            <a:custGeom>
              <a:avLst/>
              <a:gdLst>
                <a:gd name="T0" fmla="*/ 2137972 w 3191308"/>
                <a:gd name="T1" fmla="*/ 235247 h 3161515"/>
                <a:gd name="T2" fmla="*/ 798114 w 3191308"/>
                <a:gd name="T3" fmla="*/ 0 h 3161515"/>
                <a:gd name="T4" fmla="*/ 0 w 3191308"/>
                <a:gd name="T5" fmla="*/ 1292261 h 3161515"/>
                <a:gd name="T6" fmla="*/ 1390068 w 3191308"/>
                <a:gd name="T7" fmla="*/ 2040458 h 3161515"/>
                <a:gd name="T8" fmla="*/ 2184896 w 3191308"/>
                <a:gd name="T9" fmla="*/ 3161515 h 3161515"/>
                <a:gd name="T10" fmla="*/ 3191308 w 3191308"/>
                <a:gd name="T11" fmla="*/ 2341671 h 3161515"/>
                <a:gd name="T12" fmla="*/ 2911876 w 3191308"/>
                <a:gd name="T13" fmla="*/ 1292261 h 3161515"/>
                <a:gd name="T14" fmla="*/ 2911876 w 3191308"/>
                <a:gd name="T15" fmla="*/ 521063 h 3161515"/>
                <a:gd name="T16" fmla="*/ 2137972 w 3191308"/>
                <a:gd name="T17" fmla="*/ 235247 h 31615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91308" h="3161515">
                  <a:moveTo>
                    <a:pt x="2137973" y="235247"/>
                  </a:moveTo>
                  <a:lnTo>
                    <a:pt x="798114" y="0"/>
                  </a:lnTo>
                  <a:lnTo>
                    <a:pt x="0" y="1292260"/>
                  </a:lnTo>
                  <a:lnTo>
                    <a:pt x="1390068" y="2040457"/>
                  </a:lnTo>
                  <a:lnTo>
                    <a:pt x="2184896" y="3161515"/>
                  </a:lnTo>
                  <a:lnTo>
                    <a:pt x="3191308" y="2341671"/>
                  </a:lnTo>
                  <a:lnTo>
                    <a:pt x="2911876" y="1292260"/>
                  </a:lnTo>
                  <a:lnTo>
                    <a:pt x="2911876" y="521063"/>
                  </a:lnTo>
                  <a:lnTo>
                    <a:pt x="2137973" y="23524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7200" tIns="7200" rIns="7200" bIns="7200"/>
            <a:lstStyle/>
            <a:p>
              <a:endParaRPr lang="fr-FR"/>
            </a:p>
          </p:txBody>
        </p:sp>
        <p:sp>
          <p:nvSpPr>
            <p:cNvPr id="20488" name="ZoneTexte 45"/>
            <p:cNvSpPr txBox="1">
              <a:spLocks noChangeArrowheads="1"/>
            </p:cNvSpPr>
            <p:nvPr/>
          </p:nvSpPr>
          <p:spPr bwMode="auto">
            <a:xfrm>
              <a:off x="6586103" y="4891980"/>
              <a:ext cx="216024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solidFill>
                    <a:schemeClr val="bg1"/>
                  </a:solidFill>
                  <a:latin typeface="Calibri" pitchFamily="34" charset="0"/>
                </a:rPr>
                <a:t>Loi 4 : accroissement de l’idéal</a:t>
              </a:r>
            </a:p>
          </p:txBody>
        </p:sp>
        <p:sp>
          <p:nvSpPr>
            <p:cNvPr id="20489" name="ZoneTexte 46"/>
            <p:cNvSpPr txBox="1">
              <a:spLocks noChangeArrowheads="1"/>
            </p:cNvSpPr>
            <p:nvPr/>
          </p:nvSpPr>
          <p:spPr bwMode="auto">
            <a:xfrm>
              <a:off x="3921807" y="5612060"/>
              <a:ext cx="328200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solidFill>
                    <a:schemeClr val="bg1"/>
                  </a:solidFill>
                  <a:latin typeface="Calibri" pitchFamily="34" charset="0"/>
                </a:rPr>
                <a:t>Loi 5 : développement inégal des parties du système</a:t>
              </a:r>
            </a:p>
          </p:txBody>
        </p:sp>
        <p:grpSp>
          <p:nvGrpSpPr>
            <p:cNvPr id="20490" name="Groupe 64"/>
            <p:cNvGrpSpPr>
              <a:grpSpLocks/>
            </p:cNvGrpSpPr>
            <p:nvPr/>
          </p:nvGrpSpPr>
          <p:grpSpPr bwMode="auto">
            <a:xfrm>
              <a:off x="3373883" y="1798837"/>
              <a:ext cx="3744287" cy="3723504"/>
              <a:chOff x="-572702" y="2193238"/>
              <a:chExt cx="3744360" cy="3723706"/>
            </a:xfrm>
          </p:grpSpPr>
          <p:sp>
            <p:nvSpPr>
              <p:cNvPr id="20507" name="Octogone 52"/>
              <p:cNvSpPr>
                <a:spLocks noChangeArrowheads="1"/>
              </p:cNvSpPr>
              <p:nvPr/>
            </p:nvSpPr>
            <p:spPr bwMode="auto">
              <a:xfrm rot="1348857">
                <a:off x="-81296" y="2687065"/>
                <a:ext cx="2751847" cy="2748870"/>
              </a:xfrm>
              <a:prstGeom prst="octagon">
                <a:avLst>
                  <a:gd name="adj" fmla="val 29435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7200" tIns="7200" rIns="7200" bIns="7200"/>
              <a:lstStyle/>
              <a:p>
                <a:pPr marL="457200" indent="-457200"/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20508" name="Octogone 53"/>
              <p:cNvSpPr>
                <a:spLocks noChangeArrowheads="1"/>
              </p:cNvSpPr>
              <p:nvPr/>
            </p:nvSpPr>
            <p:spPr bwMode="auto">
              <a:xfrm rot="1348857">
                <a:off x="272330" y="3059253"/>
                <a:ext cx="2017113" cy="2052369"/>
              </a:xfrm>
              <a:prstGeom prst="octagon">
                <a:avLst>
                  <a:gd name="adj" fmla="val 29435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7200" tIns="7200" rIns="7200" bIns="7200"/>
              <a:lstStyle/>
              <a:p>
                <a:pPr marL="457200" indent="-457200"/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20509" name="Octogone 54"/>
              <p:cNvSpPr>
                <a:spLocks noChangeArrowheads="1"/>
              </p:cNvSpPr>
              <p:nvPr/>
            </p:nvSpPr>
            <p:spPr bwMode="auto">
              <a:xfrm rot="1348857">
                <a:off x="625500" y="3390646"/>
                <a:ext cx="1348145" cy="1346160"/>
              </a:xfrm>
              <a:prstGeom prst="octagon">
                <a:avLst>
                  <a:gd name="adj" fmla="val 29435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7200" tIns="7200" rIns="7200" bIns="7200"/>
              <a:lstStyle/>
              <a:p>
                <a:pPr marL="457200" indent="-457200"/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20510" name="Octogone 55"/>
              <p:cNvSpPr>
                <a:spLocks noChangeArrowheads="1"/>
              </p:cNvSpPr>
              <p:nvPr/>
            </p:nvSpPr>
            <p:spPr bwMode="auto">
              <a:xfrm rot="1348857">
                <a:off x="953741" y="3725681"/>
                <a:ext cx="670155" cy="671032"/>
              </a:xfrm>
              <a:prstGeom prst="octagon">
                <a:avLst>
                  <a:gd name="adj" fmla="val 29435"/>
                </a:avLst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7200" tIns="7200" rIns="7200" bIns="7200"/>
              <a:lstStyle/>
              <a:p>
                <a:pPr marL="457200" indent="-457200"/>
                <a:endParaRPr lang="fr-FR">
                  <a:latin typeface="Calibri" pitchFamily="34" charset="0"/>
                </a:endParaRPr>
              </a:p>
            </p:txBody>
          </p:sp>
          <p:cxnSp>
            <p:nvCxnSpPr>
              <p:cNvPr id="20511" name="Connecteur droit 57"/>
              <p:cNvCxnSpPr>
                <a:cxnSpLocks noChangeShapeType="1"/>
                <a:stCxn id="20496" idx="1"/>
                <a:endCxn id="20496" idx="3"/>
              </p:cNvCxnSpPr>
              <p:nvPr/>
            </p:nvCxnSpPr>
            <p:spPr bwMode="auto">
              <a:xfrm rot="10800000" flipH="1" flipV="1">
                <a:off x="-33243" y="2740115"/>
                <a:ext cx="2665443" cy="2629951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0512" name="Connecteur droit 59"/>
              <p:cNvCxnSpPr>
                <a:cxnSpLocks noChangeShapeType="1"/>
                <a:stCxn id="20496" idx="0"/>
                <a:endCxn id="20496" idx="2"/>
              </p:cNvCxnSpPr>
              <p:nvPr/>
            </p:nvCxnSpPr>
            <p:spPr bwMode="auto">
              <a:xfrm rot="16200000" flipH="1">
                <a:off x="-562374" y="4041362"/>
                <a:ext cx="3723706" cy="27458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0513" name="Connecteur droit 61"/>
              <p:cNvCxnSpPr>
                <a:cxnSpLocks noChangeShapeType="1"/>
                <a:stCxn id="20496" idx="0"/>
                <a:endCxn id="20496" idx="2"/>
              </p:cNvCxnSpPr>
              <p:nvPr/>
            </p:nvCxnSpPr>
            <p:spPr bwMode="auto">
              <a:xfrm rot="-5400000" flipH="1" flipV="1">
                <a:off x="-8223" y="2729768"/>
                <a:ext cx="2615406" cy="2650643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0514" name="Connecteur droit 63"/>
              <p:cNvCxnSpPr>
                <a:cxnSpLocks noChangeShapeType="1"/>
                <a:stCxn id="20496" idx="1"/>
                <a:endCxn id="20496" idx="3"/>
              </p:cNvCxnSpPr>
              <p:nvPr/>
            </p:nvCxnSpPr>
            <p:spPr bwMode="auto">
              <a:xfrm rot="10800000" flipH="1" flipV="1">
                <a:off x="-572702" y="4043753"/>
                <a:ext cx="3744360" cy="22673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20491" name="ZoneTexte 65"/>
            <p:cNvSpPr txBox="1">
              <a:spLocks noChangeArrowheads="1"/>
            </p:cNvSpPr>
            <p:nvPr/>
          </p:nvSpPr>
          <p:spPr bwMode="auto">
            <a:xfrm>
              <a:off x="5033743" y="3257730"/>
              <a:ext cx="653129" cy="276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latin typeface="Calibri" pitchFamily="34" charset="0"/>
                </a:rPr>
                <a:t>0</a:t>
              </a:r>
            </a:p>
          </p:txBody>
        </p:sp>
        <p:sp>
          <p:nvSpPr>
            <p:cNvPr id="20492" name="ZoneTexte 66"/>
            <p:cNvSpPr txBox="1">
              <a:spLocks noChangeArrowheads="1"/>
            </p:cNvSpPr>
            <p:nvPr/>
          </p:nvSpPr>
          <p:spPr bwMode="auto">
            <a:xfrm>
              <a:off x="5033743" y="2972583"/>
              <a:ext cx="653129" cy="276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latin typeface="Calibri" pitchFamily="34" charset="0"/>
                </a:rPr>
                <a:t>1</a:t>
              </a:r>
            </a:p>
          </p:txBody>
        </p:sp>
        <p:sp>
          <p:nvSpPr>
            <p:cNvPr id="20493" name="ZoneTexte 67"/>
            <p:cNvSpPr txBox="1">
              <a:spLocks noChangeArrowheads="1"/>
            </p:cNvSpPr>
            <p:nvPr/>
          </p:nvSpPr>
          <p:spPr bwMode="auto">
            <a:xfrm>
              <a:off x="5033743" y="2638454"/>
              <a:ext cx="653129" cy="276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latin typeface="Calibri" pitchFamily="34" charset="0"/>
                </a:rPr>
                <a:t>2</a:t>
              </a:r>
            </a:p>
          </p:txBody>
        </p:sp>
        <p:sp>
          <p:nvSpPr>
            <p:cNvPr id="20494" name="ZoneTexte 68"/>
            <p:cNvSpPr txBox="1">
              <a:spLocks noChangeArrowheads="1"/>
            </p:cNvSpPr>
            <p:nvPr/>
          </p:nvSpPr>
          <p:spPr bwMode="auto">
            <a:xfrm>
              <a:off x="5011971" y="2324108"/>
              <a:ext cx="653129" cy="276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latin typeface="Calibri" pitchFamily="34" charset="0"/>
                </a:rPr>
                <a:t>3</a:t>
              </a:r>
            </a:p>
          </p:txBody>
        </p:sp>
        <p:sp>
          <p:nvSpPr>
            <p:cNvPr id="20495" name="ZoneTexte 69"/>
            <p:cNvSpPr txBox="1">
              <a:spLocks noChangeArrowheads="1"/>
            </p:cNvSpPr>
            <p:nvPr/>
          </p:nvSpPr>
          <p:spPr bwMode="auto">
            <a:xfrm>
              <a:off x="5001085" y="1917880"/>
              <a:ext cx="653129" cy="276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latin typeface="Calibri" pitchFamily="34" charset="0"/>
                </a:rPr>
                <a:t>4</a:t>
              </a:r>
            </a:p>
          </p:txBody>
        </p:sp>
        <p:sp>
          <p:nvSpPr>
            <p:cNvPr id="20496" name="Octogone 52"/>
            <p:cNvSpPr>
              <a:spLocks noChangeArrowheads="1"/>
            </p:cNvSpPr>
            <p:nvPr/>
          </p:nvSpPr>
          <p:spPr bwMode="auto">
            <a:xfrm rot="1348857">
              <a:off x="3511820" y="1945566"/>
              <a:ext cx="3468415" cy="3430044"/>
            </a:xfrm>
            <a:prstGeom prst="octagon">
              <a:avLst>
                <a:gd name="adj" fmla="val 29435"/>
              </a:avLst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7200" tIns="7200" rIns="7200" bIns="7200"/>
            <a:lstStyle/>
            <a:p>
              <a:pPr marL="457200" indent="-457200"/>
              <a:endParaRPr lang="fr-FR">
                <a:latin typeface="Calibri" pitchFamily="34" charset="0"/>
              </a:endParaRPr>
            </a:p>
          </p:txBody>
        </p:sp>
        <p:sp>
          <p:nvSpPr>
            <p:cNvPr id="20497" name="ZoneTexte 69"/>
            <p:cNvSpPr txBox="1">
              <a:spLocks noChangeArrowheads="1"/>
            </p:cNvSpPr>
            <p:nvPr/>
          </p:nvSpPr>
          <p:spPr bwMode="auto">
            <a:xfrm>
              <a:off x="5012813" y="1518652"/>
              <a:ext cx="653129" cy="276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latin typeface="Calibri" pitchFamily="34" charset="0"/>
                </a:rPr>
                <a:t>5</a:t>
              </a:r>
            </a:p>
          </p:txBody>
        </p:sp>
        <p:sp>
          <p:nvSpPr>
            <p:cNvPr id="20498" name="ZoneTexte 43"/>
            <p:cNvSpPr txBox="1">
              <a:spLocks noChangeArrowheads="1"/>
            </p:cNvSpPr>
            <p:nvPr/>
          </p:nvSpPr>
          <p:spPr bwMode="auto">
            <a:xfrm>
              <a:off x="6516216" y="1772816"/>
              <a:ext cx="212263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solidFill>
                    <a:srgbClr val="FF0000"/>
                  </a:solidFill>
                  <a:latin typeface="Calibri" pitchFamily="34" charset="0"/>
                </a:rPr>
                <a:t>Loi 2 : conductibilité énergétique</a:t>
              </a:r>
            </a:p>
          </p:txBody>
        </p:sp>
        <p:sp>
          <p:nvSpPr>
            <p:cNvPr id="20499" name="ZoneTexte 44"/>
            <p:cNvSpPr txBox="1">
              <a:spLocks noChangeArrowheads="1"/>
            </p:cNvSpPr>
            <p:nvPr/>
          </p:nvSpPr>
          <p:spPr bwMode="auto">
            <a:xfrm>
              <a:off x="7092280" y="3140968"/>
              <a:ext cx="2008383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solidFill>
                    <a:srgbClr val="FF0000"/>
                  </a:solidFill>
                  <a:latin typeface="Calibri" pitchFamily="34" charset="0"/>
                </a:rPr>
                <a:t>Loi 3 : coordination du rythme des parties</a:t>
              </a:r>
            </a:p>
          </p:txBody>
        </p:sp>
        <p:sp>
          <p:nvSpPr>
            <p:cNvPr id="20500" name="ZoneTexte 48"/>
            <p:cNvSpPr txBox="1">
              <a:spLocks noChangeArrowheads="1"/>
            </p:cNvSpPr>
            <p:nvPr/>
          </p:nvSpPr>
          <p:spPr bwMode="auto">
            <a:xfrm>
              <a:off x="1338210" y="3358733"/>
              <a:ext cx="208166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solidFill>
                    <a:srgbClr val="000000"/>
                  </a:solidFill>
                  <a:latin typeface="Calibri" pitchFamily="34" charset="0"/>
                </a:rPr>
                <a:t>Loi 7 : transition vers le micro-niveau</a:t>
              </a:r>
            </a:p>
          </p:txBody>
        </p:sp>
        <p:sp>
          <p:nvSpPr>
            <p:cNvPr id="20501" name="ZoneTexte 49"/>
            <p:cNvSpPr txBox="1">
              <a:spLocks noChangeArrowheads="1"/>
            </p:cNvSpPr>
            <p:nvPr/>
          </p:nvSpPr>
          <p:spPr bwMode="auto">
            <a:xfrm>
              <a:off x="4296043" y="1052736"/>
              <a:ext cx="236418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solidFill>
                    <a:srgbClr val="FF0000"/>
                  </a:solidFill>
                  <a:latin typeface="Calibri" pitchFamily="34" charset="0"/>
                </a:rPr>
                <a:t>Loi 1 : intégralité des parties du système</a:t>
              </a:r>
            </a:p>
          </p:txBody>
        </p:sp>
        <p:sp>
          <p:nvSpPr>
            <p:cNvPr id="20502" name="ZoneTexte 50"/>
            <p:cNvSpPr txBox="1">
              <a:spLocks noChangeArrowheads="1"/>
            </p:cNvSpPr>
            <p:nvPr/>
          </p:nvSpPr>
          <p:spPr bwMode="auto">
            <a:xfrm>
              <a:off x="1935536" y="1844824"/>
              <a:ext cx="2636464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solidFill>
                    <a:srgbClr val="000000"/>
                  </a:solidFill>
                  <a:latin typeface="Calibri" pitchFamily="34" charset="0"/>
                </a:rPr>
                <a:t>Loi 8 : accroissement du dynamisme et de la contrôlabilité</a:t>
              </a:r>
            </a:p>
          </p:txBody>
        </p:sp>
        <p:sp>
          <p:nvSpPr>
            <p:cNvPr id="20503" name="ZoneTexte 75"/>
            <p:cNvSpPr txBox="1">
              <a:spLocks noChangeArrowheads="1"/>
            </p:cNvSpPr>
            <p:nvPr/>
          </p:nvSpPr>
          <p:spPr bwMode="auto">
            <a:xfrm>
              <a:off x="1926334" y="4870901"/>
              <a:ext cx="2213618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>
                  <a:solidFill>
                    <a:schemeClr val="bg1"/>
                  </a:solidFill>
                  <a:latin typeface="Calibri" pitchFamily="34" charset="0"/>
                </a:rPr>
                <a:t>Loi 6 : transition vers le super-système</a:t>
              </a:r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6660233" y="5934670"/>
              <a:ext cx="2483768" cy="92333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chemeClr val="tx1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16200000" scaled="0"/>
            </a:gra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i="1" dirty="0">
                  <a:solidFill>
                    <a:srgbClr val="FF0000"/>
                  </a:solidFill>
                  <a:latin typeface="+mn-lt"/>
                </a:rPr>
                <a:t>Rouge</a:t>
              </a:r>
              <a:r>
                <a:rPr lang="fr-FR" dirty="0">
                  <a:latin typeface="+mn-lt"/>
                </a:rPr>
                <a:t> </a:t>
              </a:r>
              <a:r>
                <a:rPr lang="fr-FR" dirty="0">
                  <a:solidFill>
                    <a:srgbClr val="FF0000"/>
                  </a:solidFill>
                  <a:latin typeface="+mn-lt"/>
                </a:rPr>
                <a:t>: lois statiques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i="1" dirty="0">
                  <a:solidFill>
                    <a:schemeClr val="bg1"/>
                  </a:solidFill>
                  <a:latin typeface="+mn-lt"/>
                </a:rPr>
                <a:t>Blanc</a:t>
              </a:r>
              <a:r>
                <a:rPr lang="fr-FR" dirty="0">
                  <a:latin typeface="+mn-lt"/>
                </a:rPr>
                <a:t> </a:t>
              </a:r>
              <a:r>
                <a:rPr lang="fr-FR" dirty="0">
                  <a:solidFill>
                    <a:schemeClr val="bg1"/>
                  </a:solidFill>
                  <a:latin typeface="+mn-lt"/>
                </a:rPr>
                <a:t>: lois cinématiques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i="1" dirty="0">
                  <a:latin typeface="+mn-lt"/>
                </a:rPr>
                <a:t>Vert</a:t>
              </a:r>
              <a:r>
                <a:rPr lang="fr-FR" dirty="0">
                  <a:latin typeface="+mn-lt"/>
                </a:rPr>
                <a:t> </a:t>
              </a:r>
              <a:r>
                <a:rPr lang="fr-FR" dirty="0">
                  <a:solidFill>
                    <a:srgbClr val="000000"/>
                  </a:solidFill>
                  <a:latin typeface="+mn-lt"/>
                </a:rPr>
                <a:t>: lois dynamiques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oneTexte 3"/>
          <p:cNvSpPr txBox="1">
            <a:spLocks noChangeArrowheads="1"/>
          </p:cNvSpPr>
          <p:nvPr/>
        </p:nvSpPr>
        <p:spPr bwMode="auto">
          <a:xfrm>
            <a:off x="2643188" y="2767013"/>
            <a:ext cx="38576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0">
                <a:solidFill>
                  <a:schemeClr val="bg1"/>
                </a:solidFill>
                <a:latin typeface="Calibri" pitchFamily="34" charset="0"/>
              </a:rPr>
              <a:t>THE END</a:t>
            </a:r>
          </a:p>
        </p:txBody>
      </p:sp>
      <p:sp>
        <p:nvSpPr>
          <p:cNvPr id="14" name="Rectangle 13">
            <a:hlinkClick r:id="rId2" action="ppaction://hlinksldjump"/>
          </p:cNvPr>
          <p:cNvSpPr/>
          <p:nvPr/>
        </p:nvSpPr>
        <p:spPr>
          <a:xfrm>
            <a:off x="5926138" y="3314700"/>
            <a:ext cx="215900" cy="260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026" name="Picture 2" descr="C:\Documents and Settings\Sébastien\Bureau\Sans titre.gif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-774700"/>
            <a:ext cx="3457575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1.48148E-6 L 0 0.661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66157 L 0 1.1340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253</Words>
  <Application>Microsoft Office PowerPoint</Application>
  <PresentationFormat>Affichage à l'écran (4:3)</PresentationFormat>
  <Paragraphs>74</Paragraphs>
  <Slides>10</Slides>
  <Notes>0</Notes>
  <HiddenSlides>1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</vt:vector>
  </TitlesOfParts>
  <Company>Perso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Jeux</dc:creator>
  <cp:lastModifiedBy>Seblor</cp:lastModifiedBy>
  <cp:revision>96</cp:revision>
  <dcterms:created xsi:type="dcterms:W3CDTF">2010-12-17T17:01:16Z</dcterms:created>
  <dcterms:modified xsi:type="dcterms:W3CDTF">2011-02-21T18:15:33Z</dcterms:modified>
</cp:coreProperties>
</file>